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0" d="100"/>
          <a:sy n="40" d="100"/>
        </p:scale>
        <p:origin x="-17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7F882-C4DF-1946-B85C-6AA4FE4C7220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291EB7-75DB-0343-AF1D-A8A91E5DC6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44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</a:t>
            </a:r>
            <a:r>
              <a:rPr lang="en-US" dirty="0" err="1" smtClean="0"/>
              <a:t>www.proprofs.com</a:t>
            </a:r>
            <a:r>
              <a:rPr lang="en-US" dirty="0" smtClean="0"/>
              <a:t>/flashcards/upload/a10412126.jpg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516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Interference</a:t>
            </a:r>
            <a:r>
              <a:rPr lang="en-US" baseline="0" dirty="0" smtClean="0"/>
              <a:t> competition image (lions &amp; hyenas): http://</a:t>
            </a:r>
            <a:r>
              <a:rPr lang="en-US" baseline="0" dirty="0" err="1" smtClean="0"/>
              <a:t>static.trunity.net</a:t>
            </a:r>
            <a:r>
              <a:rPr lang="en-US" baseline="0" dirty="0" smtClean="0"/>
              <a:t>/files/119201_119300/119275/250px-Lion_hyena_competition.jpg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66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https://</a:t>
            </a:r>
            <a:r>
              <a:rPr lang="en-US" dirty="0" err="1" smtClean="0"/>
              <a:t>denalibiomeproject.wikispaces.com</a:t>
            </a:r>
            <a:r>
              <a:rPr lang="en-US" dirty="0" smtClean="0"/>
              <a:t>/file/view/lynx-</a:t>
            </a:r>
            <a:r>
              <a:rPr lang="en-US" dirty="0" err="1" smtClean="0"/>
              <a:t>hare.jpg</a:t>
            </a:r>
            <a:r>
              <a:rPr lang="en-US" dirty="0" smtClean="0"/>
              <a:t>/73213523/lynx-</a:t>
            </a:r>
            <a:r>
              <a:rPr lang="en-US" dirty="0" err="1" smtClean="0"/>
              <a:t>hare.jpg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50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</a:t>
            </a:r>
            <a:r>
              <a:rPr lang="en-US" dirty="0" err="1" smtClean="0"/>
              <a:t>legacy.hopkinsville.kctcs.edu</a:t>
            </a:r>
            <a:r>
              <a:rPr lang="en-US" dirty="0" smtClean="0"/>
              <a:t>/instructors/</a:t>
            </a:r>
            <a:r>
              <a:rPr lang="en-US" dirty="0" err="1" smtClean="0"/>
              <a:t>jason-arnold</a:t>
            </a:r>
            <a:r>
              <a:rPr lang="en-US" dirty="0" smtClean="0"/>
              <a:t>/VLI/Old%20VLI/M4BCommunitiesandecosystems/f31-08_competitive_excl_c.jpg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581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</a:t>
            </a:r>
            <a:r>
              <a:rPr lang="en-US" dirty="0" err="1" smtClean="0"/>
              <a:t>www.zo.utexas.edu</a:t>
            </a:r>
            <a:r>
              <a:rPr lang="en-US" dirty="0" smtClean="0"/>
              <a:t>/faculty/</a:t>
            </a:r>
            <a:r>
              <a:rPr lang="en-US" dirty="0" err="1" smtClean="0"/>
              <a:t>sjasper</a:t>
            </a:r>
            <a:r>
              <a:rPr lang="en-US" dirty="0" smtClean="0"/>
              <a:t>/images/f38.11.jpg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47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</a:t>
            </a:r>
            <a:r>
              <a:rPr lang="en-US" dirty="0" err="1" smtClean="0"/>
              <a:t>agpollinators.org</a:t>
            </a:r>
            <a:r>
              <a:rPr lang="en-US" dirty="0" smtClean="0"/>
              <a:t>/</a:t>
            </a:r>
            <a:r>
              <a:rPr lang="en-US" dirty="0" err="1" smtClean="0"/>
              <a:t>wp</a:t>
            </a:r>
            <a:r>
              <a:rPr lang="en-US" dirty="0" smtClean="0"/>
              <a:t>-content/uploads/2012/05/iStock_000006806755Large.jpg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00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</a:t>
            </a:r>
            <a:r>
              <a:rPr lang="en-US" baseline="0" dirty="0" smtClean="0"/>
              <a:t> (cattle egrets &amp; African elephant): http://</a:t>
            </a:r>
            <a:r>
              <a:rPr lang="en-US" baseline="0" dirty="0" err="1" smtClean="0"/>
              <a:t>imgc.allpostersimages.com</a:t>
            </a:r>
            <a:r>
              <a:rPr lang="en-US" baseline="0" dirty="0" smtClean="0"/>
              <a:t>/images/P-473-488-90/72/7245/UHQN100Z/posters/peter-</a:t>
            </a:r>
            <a:r>
              <a:rPr lang="en-US" baseline="0" dirty="0" err="1" smtClean="0"/>
              <a:t>chadwick</a:t>
            </a:r>
            <a:r>
              <a:rPr lang="en-US" baseline="0" dirty="0" smtClean="0"/>
              <a:t>-</a:t>
            </a:r>
            <a:r>
              <a:rPr lang="en-US" baseline="0" dirty="0" err="1" smtClean="0"/>
              <a:t>african</a:t>
            </a:r>
            <a:r>
              <a:rPr lang="en-US" baseline="0" dirty="0" smtClean="0"/>
              <a:t>-elephant-and-cattle-</a:t>
            </a:r>
            <a:r>
              <a:rPr lang="en-US" baseline="0" dirty="0" err="1" smtClean="0"/>
              <a:t>egrets.jpg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73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</a:t>
            </a:r>
            <a:r>
              <a:rPr lang="en-US" baseline="0" dirty="0" smtClean="0"/>
              <a:t> (giant kidney worm + mink/dog): http://</a:t>
            </a:r>
            <a:r>
              <a:rPr lang="en-US" baseline="0" dirty="0" err="1" smtClean="0"/>
              <a:t>research.vet.upenn.edu</a:t>
            </a:r>
            <a:r>
              <a:rPr lang="en-US" baseline="0" dirty="0" smtClean="0"/>
              <a:t>/Portals/94/Parasite%20Pages/Dioctophyme%20renale/drenale1.gif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34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Garlic mustard</a:t>
            </a:r>
            <a:r>
              <a:rPr lang="en-US" baseline="0" dirty="0" smtClean="0"/>
              <a:t> image: http://</a:t>
            </a:r>
            <a:r>
              <a:rPr lang="en-US" baseline="0" dirty="0" err="1" smtClean="0"/>
              <a:t>fyi.uwex.edu</a:t>
            </a:r>
            <a:r>
              <a:rPr lang="en-US" baseline="0" dirty="0" smtClean="0"/>
              <a:t>/</a:t>
            </a:r>
            <a:r>
              <a:rPr lang="en-US" baseline="0" dirty="0" err="1" smtClean="0"/>
              <a:t>rockcountygardening</a:t>
            </a:r>
            <a:r>
              <a:rPr lang="en-US" baseline="0" smtClean="0"/>
              <a:t>/files/2014/06/Jack-by-the-hedge-_or_Garlic_Mustard_-_geograph.org_.uk_-_417433.jpg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064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from: http://</a:t>
            </a:r>
            <a:r>
              <a:rPr lang="en-US" dirty="0" err="1" smtClean="0"/>
              <a:t>www.uwyo.edu</a:t>
            </a:r>
            <a:r>
              <a:rPr lang="en-US" dirty="0" smtClean="0"/>
              <a:t>/</a:t>
            </a:r>
            <a:r>
              <a:rPr lang="en-US" dirty="0" err="1" smtClean="0"/>
              <a:t>dbmcd</a:t>
            </a:r>
            <a:r>
              <a:rPr lang="en-US" dirty="0" smtClean="0"/>
              <a:t>/</a:t>
            </a:r>
            <a:r>
              <a:rPr lang="en-US" dirty="0" err="1" smtClean="0"/>
              <a:t>popecol</a:t>
            </a:r>
            <a:r>
              <a:rPr lang="en-US" dirty="0" smtClean="0"/>
              <a:t>/</a:t>
            </a:r>
            <a:r>
              <a:rPr lang="en-US" dirty="0" err="1" smtClean="0"/>
              <a:t>feblects</a:t>
            </a:r>
            <a:r>
              <a:rPr lang="en-US" dirty="0" smtClean="0"/>
              <a:t>/lect07.html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07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</a:t>
            </a:r>
            <a:r>
              <a:rPr lang="en-US" dirty="0" err="1" smtClean="0"/>
              <a:t>www.zmescience.com</a:t>
            </a:r>
            <a:r>
              <a:rPr lang="en-US" dirty="0" smtClean="0"/>
              <a:t>/research/studies/climate-change-causes-animals-to-shrink-31231243/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95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http://userscontent2.emaze.com/images/20bed7a9-31fe-46f9-8fcd-e954ccbc7ec2/998f1e4e-a289-420c-af64-53ede74a9a4dimage4.jpeg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32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Image: http://</a:t>
            </a:r>
            <a:r>
              <a:rPr lang="en-US" dirty="0" err="1" smtClean="0"/>
              <a:t>rattlesnakesmpel.weebly.com</a:t>
            </a:r>
            <a:r>
              <a:rPr lang="en-US" dirty="0" smtClean="0"/>
              <a:t>/uploads/2/9/1/6/29165791/6542520_orig.jpg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38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(wolf</a:t>
            </a:r>
            <a:r>
              <a:rPr lang="en-US" baseline="0" dirty="0" smtClean="0"/>
              <a:t> spider)</a:t>
            </a:r>
            <a:r>
              <a:rPr lang="en-US" dirty="0" smtClean="0"/>
              <a:t>: http://</a:t>
            </a:r>
            <a:r>
              <a:rPr lang="en-US" dirty="0" err="1" smtClean="0"/>
              <a:t>devsnippets.com</a:t>
            </a:r>
            <a:r>
              <a:rPr lang="en-US" dirty="0" smtClean="0"/>
              <a:t>/</a:t>
            </a:r>
            <a:r>
              <a:rPr lang="en-US" dirty="0" err="1" smtClean="0"/>
              <a:t>img</a:t>
            </a:r>
            <a:r>
              <a:rPr lang="en-US" dirty="0" smtClean="0"/>
              <a:t>/camouflage/18.jpg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99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Lizard image: http://</a:t>
            </a:r>
            <a:r>
              <a:rPr lang="en-US" dirty="0" err="1" smtClean="0"/>
              <a:t>devsnippets.com</a:t>
            </a:r>
            <a:r>
              <a:rPr lang="en-US" dirty="0" smtClean="0"/>
              <a:t>/</a:t>
            </a:r>
            <a:r>
              <a:rPr lang="en-US" dirty="0" err="1" smtClean="0"/>
              <a:t>img</a:t>
            </a:r>
            <a:r>
              <a:rPr lang="en-US" dirty="0" smtClean="0"/>
              <a:t>/camouflage/01.jpg</a:t>
            </a:r>
          </a:p>
          <a:p>
            <a:endParaRPr lang="en-US" dirty="0" smtClean="0"/>
          </a:p>
          <a:p>
            <a:r>
              <a:rPr lang="en-US" dirty="0" smtClean="0"/>
              <a:t>Tiger image (predator,</a:t>
            </a:r>
            <a:r>
              <a:rPr lang="en-US" baseline="0" dirty="0" smtClean="0"/>
              <a:t> but such a cool image!): http://</a:t>
            </a:r>
            <a:r>
              <a:rPr lang="en-US" baseline="0" dirty="0" err="1" smtClean="0"/>
              <a:t>ngm.nationalgeographic.com</a:t>
            </a:r>
            <a:r>
              <a:rPr lang="en-US" baseline="0" dirty="0" smtClean="0"/>
              <a:t>/wallpaper/</a:t>
            </a:r>
            <a:r>
              <a:rPr lang="en-US" baseline="0" dirty="0" err="1" smtClean="0"/>
              <a:t>img</a:t>
            </a:r>
            <a:r>
              <a:rPr lang="en-US" baseline="0" dirty="0" smtClean="0"/>
              <a:t>/2010/08/aug10wallpaper-11_1600.jpg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81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Coral snake (venomous)</a:t>
            </a:r>
            <a:r>
              <a:rPr lang="en-US" baseline="0" dirty="0" smtClean="0"/>
              <a:t> &amp; milk snake (non-venomous): http://</a:t>
            </a:r>
            <a:r>
              <a:rPr lang="en-US" baseline="0" dirty="0" err="1" smtClean="0"/>
              <a:t>nothinginbiology.org</a:t>
            </a:r>
            <a:r>
              <a:rPr lang="en-US" baseline="0" dirty="0" smtClean="0"/>
              <a:t>/2013/07/16/batesian-and-aggressive-mimicry-in-academic-publishing-a-proposal-for-escalation-of-the-coevolutionary-arms-race/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5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Polyphemus</a:t>
            </a:r>
            <a:r>
              <a:rPr lang="en-US" dirty="0" smtClean="0"/>
              <a:t> moth image: http://</a:t>
            </a:r>
            <a:r>
              <a:rPr lang="en-US" dirty="0" err="1" smtClean="0"/>
              <a:t>konafishwatching.blogspot.ca</a:t>
            </a:r>
            <a:r>
              <a:rPr lang="en-US" dirty="0" smtClean="0"/>
              <a:t>/2012/11/</a:t>
            </a:r>
            <a:r>
              <a:rPr lang="en-US" dirty="0" err="1" smtClean="0"/>
              <a:t>batesian</a:t>
            </a:r>
            <a:r>
              <a:rPr lang="en-US" dirty="0" smtClean="0"/>
              <a:t>-mimicry-in-immature-</a:t>
            </a:r>
            <a:r>
              <a:rPr lang="en-US" dirty="0" err="1" smtClean="0"/>
              <a:t>flying.html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291EB7-75DB-0343-AF1D-A8A91E5DC6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1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9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74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658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14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88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9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60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61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7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1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20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50FFE-8500-0F45-96F4-D820E069767A}" type="datetimeFigureOut">
              <a:rPr lang="en-US" smtClean="0"/>
              <a:t>16-01-08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C1E09-855A-8741-A128-002D22BFA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3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Factors that Affect Population Growth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12.4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840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Camouflage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5" name="Content Placeholder 4" descr="01.jp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6" r="20286"/>
          <a:stretch>
            <a:fillRect/>
          </a:stretch>
        </p:blipFill>
        <p:spPr/>
      </p:pic>
      <p:pic>
        <p:nvPicPr>
          <p:cNvPr id="8" name="Content Placeholder 7" descr="aug10wallpaper-11_1600.jpg"/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6"/>
          <a:stretch/>
        </p:blipFill>
        <p:spPr/>
      </p:pic>
    </p:spTree>
    <p:extLst>
      <p:ext uri="{BB962C8B-B14F-4D97-AF65-F5344CB8AC3E}">
        <p14:creationId xmlns:p14="http://schemas.microsoft.com/office/powerpoint/2010/main" val="2873800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Mimicry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10" name="Content Placeholder 9" descr="mimicry_snake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792" b="-197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8175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Mimicry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Content Placeholder 3" descr="polyphemus moth mackinnon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06" r="-7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9394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 types of interspecific competition:</a:t>
            </a:r>
          </a:p>
          <a:p>
            <a:pPr lvl="1"/>
            <a:r>
              <a:rPr lang="en-US" b="1" dirty="0" smtClean="0"/>
              <a:t>interference competition</a:t>
            </a:r>
          </a:p>
          <a:p>
            <a:pPr lvl="1"/>
            <a:r>
              <a:rPr lang="en-US" b="1" dirty="0" smtClean="0"/>
              <a:t>exploitative competition</a:t>
            </a:r>
          </a:p>
          <a:p>
            <a:endParaRPr lang="en-US" dirty="0" smtClean="0"/>
          </a:p>
        </p:txBody>
      </p:sp>
      <p:pic>
        <p:nvPicPr>
          <p:cNvPr id="5" name="Content Placeholder 4" descr="250px-Lion_hyena_competition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67" b="-157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19002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Cycles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redator-prey relationship causes their populations to fluctuate together</a:t>
            </a:r>
            <a:endParaRPr lang="en-US" dirty="0"/>
          </a:p>
        </p:txBody>
      </p:sp>
      <p:pic>
        <p:nvPicPr>
          <p:cNvPr id="7" name="Content Placeholder 6" descr="lynx-har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617" b="-216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3979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Competitive Exclusion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opulations of 2 or more species cannot coexist indefinitely if they rely on the same limiting resources</a:t>
            </a:r>
          </a:p>
          <a:p>
            <a:r>
              <a:rPr lang="en-US" dirty="0" smtClean="0"/>
              <a:t>one species inevitable outcompetes the other</a:t>
            </a:r>
            <a:endParaRPr lang="en-US" dirty="0"/>
          </a:p>
        </p:txBody>
      </p:sp>
      <p:pic>
        <p:nvPicPr>
          <p:cNvPr id="5" name="Content Placeholder 4" descr="f31-08_competitive_excl_c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106" b="-17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8682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Ecological Niche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s-IS" dirty="0" smtClean="0"/>
              <a:t>...is the resources a population uses &amp; the environmental conditions it requires</a:t>
            </a:r>
            <a:endParaRPr lang="en-US" dirty="0" smtClean="0"/>
          </a:p>
          <a:p>
            <a:r>
              <a:rPr lang="en-US" b="1" dirty="0" smtClean="0"/>
              <a:t>fundamental niche</a:t>
            </a:r>
            <a:r>
              <a:rPr lang="en-US" dirty="0" smtClean="0"/>
              <a:t> vs. </a:t>
            </a:r>
            <a:r>
              <a:rPr lang="en-US" b="1" dirty="0" smtClean="0"/>
              <a:t>realized niche</a:t>
            </a:r>
          </a:p>
          <a:p>
            <a:r>
              <a:rPr lang="en-US" b="1" dirty="0"/>
              <a:t>r</a:t>
            </a:r>
            <a:r>
              <a:rPr lang="en-US" b="1" dirty="0" smtClean="0"/>
              <a:t>esource</a:t>
            </a:r>
            <a:r>
              <a:rPr lang="en-US" dirty="0" smtClean="0"/>
              <a:t> </a:t>
            </a:r>
            <a:r>
              <a:rPr lang="en-US" b="1" dirty="0" smtClean="0"/>
              <a:t>partitioning</a:t>
            </a:r>
          </a:p>
          <a:p>
            <a:endParaRPr lang="en-US" dirty="0"/>
          </a:p>
        </p:txBody>
      </p:sp>
      <p:pic>
        <p:nvPicPr>
          <p:cNvPr id="5" name="Content Placeholder 4" descr="f38.11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39" r="-55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8869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Symbiosis: Mutualism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ymbiosis = close ecological association with another organism</a:t>
            </a:r>
          </a:p>
          <a:p>
            <a:r>
              <a:rPr lang="en-US" dirty="0"/>
              <a:t>m</a:t>
            </a:r>
            <a:r>
              <a:rPr lang="en-US" dirty="0" smtClean="0"/>
              <a:t>utualism is common in nature &amp; incudes coevolved relationships</a:t>
            </a:r>
            <a:endParaRPr lang="en-US" dirty="0"/>
          </a:p>
        </p:txBody>
      </p:sp>
      <p:pic>
        <p:nvPicPr>
          <p:cNvPr id="5" name="Content Placeholder 4" descr="iStock_000006806755Larg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051" b="-340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2185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Symbiosis: Commensalism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ommensalism is rare in nature because few species are unaffected by interactions with other species</a:t>
            </a:r>
            <a:endParaRPr lang="en-US" dirty="0"/>
          </a:p>
        </p:txBody>
      </p:sp>
      <p:pic>
        <p:nvPicPr>
          <p:cNvPr id="5" name="Content Placeholder 4" descr="peter-chadwick-african-elephant-and-cattle-egrets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140" b="-341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559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Symbiosis: Parasitism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arasitic relationships are considered specialized predator-prey relationships</a:t>
            </a:r>
            <a:endParaRPr lang="en-US" dirty="0"/>
          </a:p>
        </p:txBody>
      </p:sp>
      <p:pic>
        <p:nvPicPr>
          <p:cNvPr id="5" name="Content Placeholder 4" descr="drenale1.gi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984" b="-36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1290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Limiting Factors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s-IS" dirty="0" smtClean="0"/>
              <a:t>…affect the growth of a population</a:t>
            </a:r>
          </a:p>
          <a:p>
            <a:r>
              <a:rPr lang="en-US" b="1" dirty="0"/>
              <a:t>d</a:t>
            </a:r>
            <a:r>
              <a:rPr lang="is-IS" b="1" dirty="0" smtClean="0"/>
              <a:t>ensity-dependent factors</a:t>
            </a:r>
            <a:r>
              <a:rPr lang="is-IS" dirty="0" smtClean="0"/>
              <a:t> are influenced by population density</a:t>
            </a:r>
            <a:endParaRPr lang="is-IS" b="1" dirty="0" smtClean="0"/>
          </a:p>
          <a:p>
            <a:r>
              <a:rPr lang="en-US" b="1" dirty="0" smtClean="0"/>
              <a:t>d</a:t>
            </a:r>
            <a:r>
              <a:rPr lang="is-IS" b="1" dirty="0" smtClean="0"/>
              <a:t>ensity-independent factors</a:t>
            </a:r>
            <a:r>
              <a:rPr lang="is-IS" dirty="0" smtClean="0"/>
              <a:t> affect the population regardless of density</a:t>
            </a:r>
            <a:endParaRPr lang="en-US" b="1" dirty="0" smtClean="0"/>
          </a:p>
        </p:txBody>
      </p:sp>
      <p:pic>
        <p:nvPicPr>
          <p:cNvPr id="6" name="Content Placeholder 5" descr="a10412126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14" b="-131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9755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Disturbing Ecosystems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loss of a species or the introduction of a new species can have extensive effects on an ecosystem</a:t>
            </a:r>
          </a:p>
          <a:p>
            <a:r>
              <a:rPr lang="en-US" dirty="0"/>
              <a:t>h</a:t>
            </a:r>
            <a:r>
              <a:rPr lang="en-US" dirty="0" smtClean="0"/>
              <a:t>uman activities such as introducing non-native species, habitat destruction upset the dynamic equilibrium</a:t>
            </a:r>
          </a:p>
          <a:p>
            <a:endParaRPr lang="en-US" dirty="0"/>
          </a:p>
        </p:txBody>
      </p:sp>
      <p:pic>
        <p:nvPicPr>
          <p:cNvPr id="5" name="Content Placeholder 4" descr="Jack-by-the-hedge-_or_Garlic_Mustard_-_geograph.org_.uk_-_417433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9220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Density-Dependent Factors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</a:t>
            </a:r>
            <a:r>
              <a:rPr lang="en-US" b="1" dirty="0" smtClean="0"/>
              <a:t>ompetition</a:t>
            </a:r>
            <a:r>
              <a:rPr lang="en-US" dirty="0" smtClean="0"/>
              <a:t> becomes more intense when there are more individuals</a:t>
            </a:r>
          </a:p>
          <a:p>
            <a:pPr lvl="1"/>
            <a:r>
              <a:rPr lang="en-US" b="1" dirty="0" smtClean="0"/>
              <a:t>Interspecific </a:t>
            </a:r>
            <a:r>
              <a:rPr lang="en-US" dirty="0" smtClean="0"/>
              <a:t>vs. </a:t>
            </a:r>
            <a:r>
              <a:rPr lang="en-US" b="1" dirty="0" smtClean="0"/>
              <a:t>intraspecific competition</a:t>
            </a:r>
          </a:p>
          <a:p>
            <a:r>
              <a:rPr lang="en-US" b="1" dirty="0"/>
              <a:t>p</a:t>
            </a:r>
            <a:r>
              <a:rPr lang="en-US" b="1" dirty="0" smtClean="0"/>
              <a:t>redation</a:t>
            </a:r>
            <a:r>
              <a:rPr lang="en-US" dirty="0" smtClean="0"/>
              <a:t> is more competitive with more predators</a:t>
            </a:r>
          </a:p>
          <a:p>
            <a:r>
              <a:rPr lang="en-US" dirty="0"/>
              <a:t>d</a:t>
            </a:r>
            <a:r>
              <a:rPr lang="en-US" dirty="0" smtClean="0"/>
              <a:t>isease spread increases with density</a:t>
            </a:r>
          </a:p>
          <a:p>
            <a:r>
              <a:rPr lang="en-US" dirty="0"/>
              <a:t>c</a:t>
            </a:r>
            <a:r>
              <a:rPr lang="en-US" dirty="0" smtClean="0"/>
              <a:t>rowding</a:t>
            </a:r>
          </a:p>
        </p:txBody>
      </p:sp>
    </p:spTree>
    <p:extLst>
      <p:ext uri="{BB962C8B-B14F-4D97-AF65-F5344CB8AC3E}">
        <p14:creationId xmlns:p14="http://schemas.microsoft.com/office/powerpoint/2010/main" val="2962127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Allee</a:t>
            </a:r>
            <a:r>
              <a:rPr lang="en-US" dirty="0" smtClean="0"/>
              <a:t> effect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occurs when a population cannot survive (or fails to reproduce sufficiently) to offset mortality due to a very </a:t>
            </a:r>
            <a:r>
              <a:rPr lang="en-US" u="sng" dirty="0" smtClean="0"/>
              <a:t>low</a:t>
            </a:r>
            <a:r>
              <a:rPr lang="en-US" dirty="0" smtClean="0"/>
              <a:t> population density</a:t>
            </a:r>
          </a:p>
          <a:p>
            <a:r>
              <a:rPr lang="en-US" b="1" dirty="0"/>
              <a:t>m</a:t>
            </a:r>
            <a:r>
              <a:rPr lang="en-US" b="1" dirty="0" smtClean="0"/>
              <a:t>inimum viable population size</a:t>
            </a:r>
            <a:endParaRPr lang="en-US" b="1" dirty="0"/>
          </a:p>
        </p:txBody>
      </p:sp>
      <p:pic>
        <p:nvPicPr>
          <p:cNvPr id="7" name="Content Placeholder 6" descr="fig6.4alle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174" b="-411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4415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Density-Independent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dirty="0" smtClean="0"/>
              <a:t>atural disturbances</a:t>
            </a:r>
          </a:p>
          <a:p>
            <a:r>
              <a:rPr lang="en-US" dirty="0"/>
              <a:t>t</a:t>
            </a:r>
            <a:r>
              <a:rPr lang="en-US" dirty="0" smtClean="0"/>
              <a:t>emperature fluctuations</a:t>
            </a:r>
          </a:p>
          <a:p>
            <a:r>
              <a:rPr lang="en-US" dirty="0"/>
              <a:t>i</a:t>
            </a:r>
            <a:r>
              <a:rPr lang="en-US" dirty="0" smtClean="0"/>
              <a:t>ncreased CO</a:t>
            </a:r>
            <a:r>
              <a:rPr lang="en-US" baseline="-25000" dirty="0" smtClean="0"/>
              <a:t>2 </a:t>
            </a:r>
            <a:r>
              <a:rPr lang="en-US" dirty="0" smtClean="0"/>
              <a:t>in atmosphere</a:t>
            </a:r>
          </a:p>
        </p:txBody>
      </p:sp>
      <p:pic>
        <p:nvPicPr>
          <p:cNvPr id="5" name="Content Placeholder 4" descr="What-Do-Polar-Bears-Eat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 r="62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430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Interactions Between Individuals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12.5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014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Coevolution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one species evolves in response to the evolution of another species</a:t>
            </a:r>
          </a:p>
          <a:p>
            <a:r>
              <a:rPr lang="en-US" dirty="0"/>
              <a:t>m</a:t>
            </a:r>
            <a:r>
              <a:rPr lang="en-US" dirty="0" smtClean="0"/>
              <a:t>any adaptations result from specific interactions between species</a:t>
            </a:r>
            <a:endParaRPr lang="en-US" dirty="0"/>
          </a:p>
        </p:txBody>
      </p:sp>
      <p:pic>
        <p:nvPicPr>
          <p:cNvPr id="7" name="Content Placeholder 6" descr="998f1e4e-a289-420c-af64-53ede74a9a4dimage4.jpe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025" b="-540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0692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Predation/</a:t>
            </a:r>
            <a:r>
              <a:rPr lang="en-US" dirty="0" err="1" smtClean="0"/>
              <a:t>Herbivory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daptations of predators to better capture &amp; consume their prey</a:t>
            </a:r>
          </a:p>
          <a:p>
            <a:r>
              <a:rPr lang="en-US" dirty="0"/>
              <a:t>d</a:t>
            </a:r>
            <a:r>
              <a:rPr lang="en-US" dirty="0" smtClean="0"/>
              <a:t>iet of animal is a compromise between costs of obtaining it &amp; benefits of consuming it (highly affected by population density)</a:t>
            </a:r>
            <a:endParaRPr lang="en-US" dirty="0"/>
          </a:p>
        </p:txBody>
      </p:sp>
      <p:pic>
        <p:nvPicPr>
          <p:cNvPr id="5" name="Content Placeholder 4" descr="6542520_orig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2" r="-8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990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Adaptations in Prey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/>
              <a:t>d</a:t>
            </a:r>
            <a:r>
              <a:rPr lang="en-US" dirty="0" err="1" smtClean="0"/>
              <a:t>efence</a:t>
            </a:r>
            <a:r>
              <a:rPr lang="en-US" dirty="0" smtClean="0"/>
              <a:t> mechanisms to evade or to harm predators</a:t>
            </a:r>
          </a:p>
          <a:p>
            <a:r>
              <a:rPr lang="en-US" dirty="0"/>
              <a:t>c</a:t>
            </a:r>
            <a:r>
              <a:rPr lang="en-US" dirty="0" smtClean="0"/>
              <a:t>amouflage</a:t>
            </a:r>
          </a:p>
          <a:p>
            <a:r>
              <a:rPr lang="en-US" dirty="0"/>
              <a:t>c</a:t>
            </a:r>
            <a:r>
              <a:rPr lang="en-US" dirty="0" smtClean="0"/>
              <a:t>hemical </a:t>
            </a:r>
            <a:r>
              <a:rPr lang="en-US" dirty="0" err="1" smtClean="0"/>
              <a:t>defence</a:t>
            </a:r>
            <a:endParaRPr lang="en-US" dirty="0" smtClean="0"/>
          </a:p>
          <a:p>
            <a:r>
              <a:rPr lang="en-US" dirty="0" err="1"/>
              <a:t>b</a:t>
            </a:r>
            <a:r>
              <a:rPr lang="en-US" dirty="0" err="1" smtClean="0"/>
              <a:t>ehavioural</a:t>
            </a:r>
            <a:r>
              <a:rPr lang="en-US" dirty="0" smtClean="0"/>
              <a:t> </a:t>
            </a:r>
            <a:r>
              <a:rPr lang="en-US" dirty="0" err="1" smtClean="0"/>
              <a:t>defence</a:t>
            </a:r>
            <a:endParaRPr lang="en-US" dirty="0" smtClean="0"/>
          </a:p>
          <a:p>
            <a:r>
              <a:rPr lang="en-US" b="1" dirty="0"/>
              <a:t>m</a:t>
            </a:r>
            <a:r>
              <a:rPr lang="en-US" b="1" dirty="0" smtClean="0"/>
              <a:t>imicry</a:t>
            </a:r>
          </a:p>
          <a:p>
            <a:r>
              <a:rPr lang="en-US" dirty="0"/>
              <a:t>s</a:t>
            </a:r>
            <a:r>
              <a:rPr lang="en-US" dirty="0" smtClean="0"/>
              <a:t>pines &amp; </a:t>
            </a:r>
            <a:r>
              <a:rPr lang="en-US" dirty="0" err="1" smtClean="0"/>
              <a:t>armour</a:t>
            </a:r>
            <a:endParaRPr lang="en-US" dirty="0"/>
          </a:p>
        </p:txBody>
      </p:sp>
      <p:pic>
        <p:nvPicPr>
          <p:cNvPr id="5" name="Content Placeholder 4" descr="18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3" r="241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5251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850</Words>
  <Application>Microsoft Macintosh PowerPoint</Application>
  <PresentationFormat>On-screen Show (4:3)</PresentationFormat>
  <Paragraphs>96</Paragraphs>
  <Slides>20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Factors that Affect Population Growth</vt:lpstr>
      <vt:lpstr>Limiting Factors</vt:lpstr>
      <vt:lpstr>Density-Dependent Factors</vt:lpstr>
      <vt:lpstr>Allee effect</vt:lpstr>
      <vt:lpstr>Density-Independent Factors</vt:lpstr>
      <vt:lpstr>Interactions Between Individuals</vt:lpstr>
      <vt:lpstr>Coevolution</vt:lpstr>
      <vt:lpstr>Predation/Herbivory</vt:lpstr>
      <vt:lpstr>Adaptations in Prey</vt:lpstr>
      <vt:lpstr>Camouflage…</vt:lpstr>
      <vt:lpstr>Mimicry…</vt:lpstr>
      <vt:lpstr>Mimicry…</vt:lpstr>
      <vt:lpstr>Competition</vt:lpstr>
      <vt:lpstr>Population Cycles</vt:lpstr>
      <vt:lpstr>Competitive Exclusion Principle</vt:lpstr>
      <vt:lpstr>Ecological Niche</vt:lpstr>
      <vt:lpstr>Symbiosis: Mutualism</vt:lpstr>
      <vt:lpstr>Symbiosis: Commensalism</vt:lpstr>
      <vt:lpstr>Symbiosis: Parasitism</vt:lpstr>
      <vt:lpstr>Disturbing Ecosystems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rubina khan</dc:creator>
  <cp:lastModifiedBy>rubina khan</cp:lastModifiedBy>
  <cp:revision>48</cp:revision>
  <dcterms:created xsi:type="dcterms:W3CDTF">2016-01-08T17:55:21Z</dcterms:created>
  <dcterms:modified xsi:type="dcterms:W3CDTF">2016-01-08T18:50:32Z</dcterms:modified>
</cp:coreProperties>
</file>